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755" r:id="rId5"/>
    <p:sldMasterId id="2147483769" r:id="rId6"/>
  </p:sldMasterIdLst>
  <p:notesMasterIdLst>
    <p:notesMasterId r:id="rId42"/>
  </p:notesMasterIdLst>
  <p:handoutMasterIdLst>
    <p:handoutMasterId r:id="rId43"/>
  </p:handoutMasterIdLst>
  <p:sldIdLst>
    <p:sldId id="669" r:id="rId7"/>
    <p:sldId id="262" r:id="rId8"/>
    <p:sldId id="704" r:id="rId9"/>
    <p:sldId id="264" r:id="rId10"/>
    <p:sldId id="744" r:id="rId11"/>
    <p:sldId id="745" r:id="rId12"/>
    <p:sldId id="746" r:id="rId13"/>
    <p:sldId id="747" r:id="rId14"/>
    <p:sldId id="748" r:id="rId15"/>
    <p:sldId id="749" r:id="rId16"/>
    <p:sldId id="750" r:id="rId17"/>
    <p:sldId id="751" r:id="rId18"/>
    <p:sldId id="723" r:id="rId19"/>
    <p:sldId id="721" r:id="rId20"/>
    <p:sldId id="291" r:id="rId21"/>
    <p:sldId id="724" r:id="rId22"/>
    <p:sldId id="725" r:id="rId23"/>
    <p:sldId id="726" r:id="rId24"/>
    <p:sldId id="727" r:id="rId25"/>
    <p:sldId id="728" r:id="rId26"/>
    <p:sldId id="729" r:id="rId27"/>
    <p:sldId id="730" r:id="rId28"/>
    <p:sldId id="731" r:id="rId29"/>
    <p:sldId id="733" r:id="rId30"/>
    <p:sldId id="734" r:id="rId31"/>
    <p:sldId id="735" r:id="rId32"/>
    <p:sldId id="736" r:id="rId33"/>
    <p:sldId id="737" r:id="rId34"/>
    <p:sldId id="738" r:id="rId35"/>
    <p:sldId id="739" r:id="rId36"/>
    <p:sldId id="740" r:id="rId37"/>
    <p:sldId id="741" r:id="rId38"/>
    <p:sldId id="742" r:id="rId39"/>
    <p:sldId id="743" r:id="rId40"/>
    <p:sldId id="720" r:id="rId41"/>
  </p:sldIdLst>
  <p:sldSz cx="12192000" cy="6858000"/>
  <p:notesSz cx="6669088" cy="9872663"/>
  <p:embeddedFontLst>
    <p:embeddedFont>
      <p:font typeface="Arial Black" panose="020B0604020202020204" pitchFamily="34" charset="0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entury Gothic" panose="020B0502020202020204" pitchFamily="34" charset="0"/>
      <p:regular r:id="rId49"/>
      <p:bold r:id="rId50"/>
      <p:italic r:id="rId51"/>
      <p:boldItalic r:id="rId52"/>
    </p:embeddedFont>
    <p:embeddedFont>
      <p:font typeface="Franklin Gothic Book" panose="020B0503020102020204" pitchFamily="34" charset="0"/>
      <p:regular r:id="rId53"/>
      <p:italic r:id="rId54"/>
    </p:embeddedFont>
    <p:embeddedFont>
      <p:font typeface="Lexend Deca" panose="020B0604020202020204" pitchFamily="34" charset="0"/>
      <p:regular r:id="rId55"/>
    </p:embeddedFont>
    <p:embeddedFont>
      <p:font typeface="Oswald" pitchFamily="2" charset="77"/>
      <p:regular r:id="rId56"/>
      <p:bold r:id="rId57"/>
    </p:embeddedFont>
    <p:embeddedFont>
      <p:font typeface="Posterama" panose="020B0504020200020000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Slab" pitchFamily="2" charset="0"/>
      <p:regular r:id="rId66"/>
      <p:bold r:id="rId67"/>
    </p:embeddedFont>
    <p:embeddedFont>
      <p:font typeface="Sabon Next LT" panose="02000500000000000000" pitchFamily="2" charset="0"/>
      <p:regular r:id="rId68"/>
      <p:bold r:id="rId69"/>
      <p:italic r:id="rId70"/>
      <p:boldItalic r:id="rId71"/>
    </p:embeddedFont>
    <p:embeddedFont>
      <p:font typeface="Segoe UI" panose="020B0502040204020203" pitchFamily="34" charset="0"/>
      <p:regular r:id="rId72"/>
      <p:bold r:id="rId73"/>
      <p:italic r:id="rId74"/>
      <p:boldItalic r:id="rId75"/>
    </p:embeddedFont>
    <p:embeddedFont>
      <p:font typeface="Segoe UI Black" panose="020B0502040204020203" pitchFamily="34" charset="0"/>
      <p:bold r:id="rId76"/>
      <p:italic r:id="rId77"/>
      <p:boldItalic r:id="rId78"/>
    </p:embeddedFont>
    <p:embeddedFont>
      <p:font typeface="Segoe UI Semibold" panose="020B0502040204020203" pitchFamily="34" charset="0"/>
      <p:regular r:id="rId79"/>
      <p:bold r:id="rId80"/>
      <p:italic r:id="rId81"/>
      <p:boldItalic r:id="rId82"/>
    </p:embeddedFont>
    <p:embeddedFont>
      <p:font typeface="Segoe UI Semilight" panose="020B0502040204020203" pitchFamily="34" charset="0"/>
      <p:regular r:id="rId83"/>
      <p:italic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ACC24B29-0CC7-491A-A98A-CF7CBDBE501E}">
          <p14:sldIdLst>
            <p14:sldId id="669"/>
            <p14:sldId id="262"/>
            <p14:sldId id="704"/>
            <p14:sldId id="264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23"/>
            <p14:sldId id="721"/>
            <p14:sldId id="291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DD9"/>
    <a:srgbClr val="FFE38B"/>
    <a:srgbClr val="55A839"/>
    <a:srgbClr val="F78D7C"/>
    <a:srgbClr val="8DD6C1"/>
    <a:srgbClr val="9EE2CF"/>
    <a:srgbClr val="34AC8B"/>
    <a:srgbClr val="27CED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51" autoAdjust="0"/>
    <p:restoredTop sz="93792" autoAdjust="0"/>
  </p:normalViewPr>
  <p:slideViewPr>
    <p:cSldViewPr snapToGrid="0">
      <p:cViewPr varScale="1">
        <p:scale>
          <a:sx n="109" d="100"/>
          <a:sy n="109" d="100"/>
        </p:scale>
        <p:origin x="184" y="28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84" Type="http://schemas.openxmlformats.org/officeDocument/2006/relationships/font" Target="fonts/font41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74" Type="http://schemas.openxmlformats.org/officeDocument/2006/relationships/font" Target="fonts/font31.fntdata"/><Relationship Id="rId79" Type="http://schemas.openxmlformats.org/officeDocument/2006/relationships/font" Target="fonts/font36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77" Type="http://schemas.openxmlformats.org/officeDocument/2006/relationships/font" Target="fonts/font34.fntdata"/><Relationship Id="rId8" Type="http://schemas.openxmlformats.org/officeDocument/2006/relationships/slide" Target="slides/slide2.xml"/><Relationship Id="rId51" Type="http://schemas.openxmlformats.org/officeDocument/2006/relationships/font" Target="fonts/font8.fntdata"/><Relationship Id="rId72" Type="http://schemas.openxmlformats.org/officeDocument/2006/relationships/font" Target="fonts/font29.fntdata"/><Relationship Id="rId80" Type="http://schemas.openxmlformats.org/officeDocument/2006/relationships/font" Target="fonts/font3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font" Target="fonts/font32.fntdata"/><Relationship Id="rId83" Type="http://schemas.openxmlformats.org/officeDocument/2006/relationships/font" Target="fonts/font40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font" Target="fonts/font30.fntdata"/><Relationship Id="rId78" Type="http://schemas.openxmlformats.org/officeDocument/2006/relationships/font" Target="fonts/font35.fntdata"/><Relationship Id="rId81" Type="http://schemas.openxmlformats.org/officeDocument/2006/relationships/font" Target="fonts/font3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6" Type="http://schemas.openxmlformats.org/officeDocument/2006/relationships/font" Target="fonts/font33.fntdata"/><Relationship Id="rId7" Type="http://schemas.openxmlformats.org/officeDocument/2006/relationships/slide" Target="slides/slide1.xml"/><Relationship Id="rId71" Type="http://schemas.openxmlformats.org/officeDocument/2006/relationships/font" Target="fonts/font2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font" Target="fonts/font2.fntdata"/><Relationship Id="rId66" Type="http://schemas.openxmlformats.org/officeDocument/2006/relationships/font" Target="fonts/font23.fntdata"/><Relationship Id="rId87" Type="http://schemas.openxmlformats.org/officeDocument/2006/relationships/theme" Target="theme/theme1.xml"/><Relationship Id="rId61" Type="http://schemas.openxmlformats.org/officeDocument/2006/relationships/font" Target="fonts/font18.fntdata"/><Relationship Id="rId82" Type="http://schemas.openxmlformats.org/officeDocument/2006/relationships/font" Target="fonts/font3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534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2"/>
            <a:ext cx="2889938" cy="49534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8/28/21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889938" cy="49534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7"/>
            <a:ext cx="2889938" cy="49534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534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534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8/28/21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1233488"/>
            <a:ext cx="5922962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94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38f85e6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55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8/28/21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481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33"/>
            <a:ext cx="121919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67"/>
            <a:ext cx="60520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690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212733"/>
            <a:ext cx="5685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3888339"/>
            <a:ext cx="56852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2338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56700" y="56700"/>
            <a:ext cx="2666800" cy="26668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791800" y="1155200"/>
            <a:ext cx="5580800" cy="49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Font typeface="Lexend Deca"/>
              <a:buChar char="⬡"/>
              <a:defRPr sz="4000">
                <a:latin typeface="Lexend Deca"/>
                <a:ea typeface="Lexend Deca"/>
                <a:cs typeface="Lexend Deca"/>
                <a:sym typeface="Lexend Deca"/>
              </a:defRPr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4000">
                <a:latin typeface="Lexend Deca"/>
                <a:ea typeface="Lexend Deca"/>
                <a:cs typeface="Lexend Deca"/>
                <a:sym typeface="Lexend Deca"/>
              </a:defRPr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4000">
                <a:latin typeface="Lexend Deca"/>
                <a:ea typeface="Lexend Deca"/>
                <a:cs typeface="Lexend Deca"/>
                <a:sym typeface="Lexend Deca"/>
              </a:defRPr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4000">
                <a:latin typeface="Lexend Deca"/>
                <a:ea typeface="Lexend Deca"/>
                <a:cs typeface="Lexend Deca"/>
                <a:sym typeface="Lexend Deca"/>
              </a:defRPr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4000">
                <a:latin typeface="Lexend Deca"/>
                <a:ea typeface="Lexend Deca"/>
                <a:cs typeface="Lexend Deca"/>
                <a:sym typeface="Lexend Deca"/>
              </a:defRPr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4000">
                <a:latin typeface="Lexend Deca"/>
                <a:ea typeface="Lexend Deca"/>
                <a:cs typeface="Lexend Deca"/>
                <a:sym typeface="Lexend Deca"/>
              </a:defRPr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4000">
                <a:latin typeface="Lexend Deca"/>
                <a:ea typeface="Lexend Deca"/>
                <a:cs typeface="Lexend Deca"/>
                <a:sym typeface="Lexend Deca"/>
              </a:defRPr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4000">
                <a:latin typeface="Lexend Deca"/>
                <a:ea typeface="Lexend Deca"/>
                <a:cs typeface="Lexend Deca"/>
                <a:sym typeface="Lexend Deca"/>
              </a:defRPr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4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101885" y="874823"/>
            <a:ext cx="818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1670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⬡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3787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00525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20375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540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707263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6640459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874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1497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774067" y="5875067"/>
            <a:ext cx="8181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8310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35076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4252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452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81486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53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15166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605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074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9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496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77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49509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1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1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68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67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  <p:sldLayoutId id="214748375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93935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804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7DA1-FB47-4AA3-92EE-E25F72DB6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831" y="970635"/>
            <a:ext cx="5208335" cy="4916731"/>
          </a:xfrm>
        </p:spPr>
        <p:txBody>
          <a:bodyPr/>
          <a:lstStyle/>
          <a:p>
            <a:br>
              <a:rPr lang="en-GB" sz="6600" spc="-150" dirty="0">
                <a:latin typeface="Oswald" panose="020B0604020202020204" charset="0"/>
              </a:rPr>
            </a:br>
            <a:r>
              <a:rPr lang="en-GB" sz="6600" spc="-150" dirty="0">
                <a:latin typeface="Oswald" panose="020B0604020202020204" charset="0"/>
              </a:rPr>
              <a:t>Introduction to Qualitative Data Analysis </a:t>
            </a:r>
            <a:br>
              <a:rPr lang="en-GB" sz="6600" spc="-150" dirty="0">
                <a:solidFill>
                  <a:schemeClr val="accent3">
                    <a:lumMod val="75000"/>
                  </a:schemeClr>
                </a:solidFill>
                <a:latin typeface="Oswald" panose="020B0604020202020204" charset="0"/>
              </a:rPr>
            </a:br>
            <a:endParaRPr lang="en-GB" sz="6600" spc="-150" dirty="0">
              <a:solidFill>
                <a:schemeClr val="accent3">
                  <a:lumMod val="75000"/>
                </a:schemeClr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678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	</a:t>
            </a:r>
            <a:r>
              <a:rPr lang="en-GB" sz="48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Validity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60FC8-C293-400E-8CE2-FB119473D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234" y="1057274"/>
            <a:ext cx="11763766" cy="5800725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i="1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Qualitative validity 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means that the researcher checks for the accuracy of the findings by employing certain procedures</a:t>
            </a:r>
          </a:p>
          <a:p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What do we do to enhance the validity of qualitative studies?</a:t>
            </a:r>
          </a:p>
          <a:p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Triangulation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bringing together different data sources and using it to build a coherent justification for themes</a:t>
            </a:r>
          </a:p>
          <a:p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Member checking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 the process of taking back certain descriptions and themes back to the participants and checking whether the participants feel that they are accurate.</a:t>
            </a:r>
          </a:p>
          <a:p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Use of think description 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to convey the findings. Involves providing detailed description including the settings, and many perspectives for realistic results. </a:t>
            </a: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	</a:t>
            </a:r>
            <a:r>
              <a:rPr lang="en-GB" sz="48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Validity and Reliability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60FC8-C293-400E-8CE2-FB119473D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234" y="1057274"/>
            <a:ext cx="11763766" cy="5800725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i="1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Clarify the bias 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the researcher is bringing to the study. Reflexivity or comments by the researcher on how the interpretation may be affected by their personal experiences </a:t>
            </a:r>
          </a:p>
          <a:p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Present </a:t>
            </a:r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negative or discrepant information 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that may be counter to the derived themes in terms of interpretations</a:t>
            </a:r>
          </a:p>
          <a:p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Spending prolonged time 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in the field to gain in-depth understanding of the phenomena under study.</a:t>
            </a:r>
          </a:p>
          <a:p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Use of </a:t>
            </a:r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peer debriefing 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to enhance the accuracy of information</a:t>
            </a: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7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	</a:t>
            </a:r>
            <a:r>
              <a:rPr lang="en-GB" sz="48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Reliability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60FC8-C293-400E-8CE2-FB119473D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234" y="1057274"/>
            <a:ext cx="11763766" cy="5800725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i="1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Reliability 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in research means the extent to which the research methods used have produced results which are stable and consistent</a:t>
            </a:r>
          </a:p>
          <a:p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Important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 to set up study protocol documenting as many steps of procedures as possible to allow for replication. A few qualitative reliability procedures: </a:t>
            </a:r>
          </a:p>
          <a:p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Check transcripts for accuracy</a:t>
            </a:r>
          </a:p>
          <a:p>
            <a:r>
              <a:rPr lang="en-GB" sz="280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Cross-checking codes</a:t>
            </a:r>
          </a:p>
          <a:p>
            <a:pPr marL="0" indent="0">
              <a:buNone/>
            </a:pPr>
            <a:r>
              <a:rPr lang="en-GB" sz="280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 </a:t>
            </a: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4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 		</a:t>
            </a:r>
            <a:r>
              <a:rPr lang="en-GB" sz="48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Data analysis: general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5B8BA-8C2A-4ED0-9298-24FC01613C6F}"/>
              </a:ext>
            </a:extLst>
          </p:cNvPr>
          <p:cNvSpPr txBox="1"/>
          <p:nvPr/>
        </p:nvSpPr>
        <p:spPr>
          <a:xfrm>
            <a:off x="408793" y="1057275"/>
            <a:ext cx="11639941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domestic </a:t>
            </a:r>
            <a:r>
              <a:rPr lang="en-AU" sz="28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conse</a:t>
            </a:r>
            <a:endParaRPr lang="en-AU" sz="28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A8920-D70B-4B91-8AD4-1CC19248F075}"/>
              </a:ext>
            </a:extLst>
          </p:cNvPr>
          <p:cNvSpPr txBox="1"/>
          <p:nvPr/>
        </p:nvSpPr>
        <p:spPr>
          <a:xfrm>
            <a:off x="408792" y="2161282"/>
            <a:ext cx="11639941" cy="206210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 investigation into the relationship between distance to the work place and work productivity among government employees </a:t>
            </a:r>
          </a:p>
          <a:p>
            <a:r>
              <a:rPr lang="en-AU" sz="32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Good or bad?</a:t>
            </a:r>
            <a:endParaRPr lang="en-GB" sz="32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F6E5D-3813-4825-899A-0C22119D5284}"/>
              </a:ext>
            </a:extLst>
          </p:cNvPr>
          <p:cNvSpPr txBox="1"/>
          <p:nvPr/>
        </p:nvSpPr>
        <p:spPr>
          <a:xfrm>
            <a:off x="409184" y="4257675"/>
            <a:ext cx="11639941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dark side of the internet: the coping strategies of cyberbullying victims in Lusaka District</a:t>
            </a:r>
          </a:p>
          <a:p>
            <a:r>
              <a:rPr lang="en-AU" sz="32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Good or bad?</a:t>
            </a:r>
            <a:endParaRPr lang="en-GB" sz="32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7748C-6398-487B-BEAF-12370A79C943}"/>
              </a:ext>
            </a:extLst>
          </p:cNvPr>
          <p:cNvSpPr txBox="1"/>
          <p:nvPr/>
        </p:nvSpPr>
        <p:spPr>
          <a:xfrm>
            <a:off x="428234" y="5838825"/>
            <a:ext cx="11639941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AU" sz="3200" i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Do some home work and research your topics and title phrasing </a:t>
            </a:r>
          </a:p>
          <a:p>
            <a:endParaRPr lang="en-GB" sz="32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0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840230"/>
          </a:xfrm>
          <a:solidFill>
            <a:srgbClr val="002060"/>
          </a:solidFill>
        </p:spPr>
        <p:txBody>
          <a:bodyPr/>
          <a:lstStyle/>
          <a:p>
            <a:r>
              <a:rPr lang="en-AU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Chapter One - Introduction</a:t>
            </a:r>
            <a:endParaRPr lang="en-GB" sz="5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495300" y="1209675"/>
            <a:ext cx="1134427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Background Information</a:t>
            </a:r>
            <a:endParaRPr lang="en-GB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609600" y="1680835"/>
            <a:ext cx="10658475" cy="518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Posterama" panose="020B0504020200020000" pitchFamily="34" charset="0"/>
                <a:cs typeface="Posterama" panose="020B0504020200020000" pitchFamily="34" charset="0"/>
              </a:rPr>
              <a:t>Motivation, how did the topic come about?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Posterama" panose="020B0504020200020000" pitchFamily="34" charset="0"/>
                <a:cs typeface="Posterama" panose="020B0504020200020000" pitchFamily="34" charset="0"/>
              </a:rPr>
              <a:t>Current state of knowledge to be investigated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Posterama" panose="020B0504020200020000" pitchFamily="34" charset="0"/>
                <a:cs typeface="Posterama" panose="020B0504020200020000" pitchFamily="34" charset="0"/>
              </a:rPr>
              <a:t>Explores the boundaries of current knowledge in the subject and identifies the contribution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latin typeface="Posterama" panose="020B0504020200020000" pitchFamily="34" charset="0"/>
                <a:cs typeface="Posterama" panose="020B0504020200020000" pitchFamily="34" charset="0"/>
              </a:rPr>
              <a:t>Mention your subject and specify the branch of your of your field to which you think you will make a contribution</a:t>
            </a:r>
            <a:endParaRPr lang="en-GB" sz="32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5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774067" y="254143"/>
            <a:ext cx="8019200" cy="6507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600" dirty="0"/>
              <a:t>The Statement of the problem</a:t>
            </a:r>
            <a:endParaRPr sz="3600" dirty="0"/>
          </a:p>
        </p:txBody>
      </p:sp>
      <p:sp>
        <p:nvSpPr>
          <p:cNvPr id="660" name="Google Shape;660;p4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15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3FEB1-6C4E-4F46-8F50-4A28D0E2391A}"/>
              </a:ext>
            </a:extLst>
          </p:cNvPr>
          <p:cNvSpPr txBox="1"/>
          <p:nvPr/>
        </p:nvSpPr>
        <p:spPr>
          <a:xfrm>
            <a:off x="866775" y="1143000"/>
            <a:ext cx="97155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Specifies the research problem/gap in knowledge or dissatisfaction or contradictions or discomfort.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A research problem is anything that you find satisfactory in the literature or a state of affairs that needs to be better understood or changed. Context is important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The statement of the problem provides direction for the entire research agenda.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The problem should be researchable, feasible, significant and ethical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It should be interesting to the researcher and appropriate scope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23850"/>
            <a:ext cx="11720745" cy="840230"/>
          </a:xfrm>
          <a:solidFill>
            <a:srgbClr val="002060"/>
          </a:solidFill>
        </p:spPr>
        <p:txBody>
          <a:bodyPr/>
          <a:lstStyle/>
          <a:p>
            <a:r>
              <a:rPr lang="en-AU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Objectives</a:t>
            </a:r>
            <a:endParaRPr lang="en-GB" sz="5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561975" y="1276350"/>
            <a:ext cx="11277600" cy="5847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Main Objective/ Aim/ General objective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57A87-19B7-4D24-9E65-1E60D27CB8CF}"/>
              </a:ext>
            </a:extLst>
          </p:cNvPr>
          <p:cNvSpPr txBox="1"/>
          <p:nvPr/>
        </p:nvSpPr>
        <p:spPr>
          <a:xfrm>
            <a:off x="552450" y="2085975"/>
            <a:ext cx="112776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Answers the question: </a:t>
            </a:r>
            <a:r>
              <a:rPr lang="en-AU" sz="28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Why is the study being carried</a:t>
            </a:r>
            <a:r>
              <a:rPr lang="en-A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out</a:t>
            </a:r>
            <a:endParaRPr lang="en-GB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0E208-38C8-41BC-BBE1-F86F13220011}"/>
              </a:ext>
            </a:extLst>
          </p:cNvPr>
          <p:cNvSpPr txBox="1"/>
          <p:nvPr/>
        </p:nvSpPr>
        <p:spPr>
          <a:xfrm>
            <a:off x="542925" y="3105150"/>
            <a:ext cx="112776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It relates the topic of the study and statement of the problem </a:t>
            </a:r>
            <a:endParaRPr lang="en-GB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6A6B6-BF00-43FE-A8AB-52A355B1A11B}"/>
              </a:ext>
            </a:extLst>
          </p:cNvPr>
          <p:cNvSpPr txBox="1"/>
          <p:nvPr/>
        </p:nvSpPr>
        <p:spPr>
          <a:xfrm>
            <a:off x="561975" y="-4800600"/>
            <a:ext cx="11277600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Continuous</a:t>
            </a:r>
            <a:r>
              <a:rPr lang="en-A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variables are numeric variables and they have infinite number of values between any two values </a:t>
            </a:r>
            <a:endParaRPr lang="en-GB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85E52-9122-4E31-9D21-0D57D5170602}"/>
              </a:ext>
            </a:extLst>
          </p:cNvPr>
          <p:cNvSpPr txBox="1"/>
          <p:nvPr/>
        </p:nvSpPr>
        <p:spPr>
          <a:xfrm>
            <a:off x="542924" y="4400550"/>
            <a:ext cx="1062037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Without the aim, we can’t have a research study    </a:t>
            </a:r>
            <a:endParaRPr lang="en-GB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646331"/>
          </a:xfrm>
          <a:solidFill>
            <a:srgbClr val="002060"/>
          </a:solidFill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Objectives/Specific</a:t>
            </a:r>
            <a:endParaRPr lang="en-GB" sz="40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8EBE3-E9CA-4868-A07F-74650AB56ECF}"/>
              </a:ext>
            </a:extLst>
          </p:cNvPr>
          <p:cNvSpPr txBox="1"/>
          <p:nvPr/>
        </p:nvSpPr>
        <p:spPr>
          <a:xfrm>
            <a:off x="304799" y="1229320"/>
            <a:ext cx="1117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Activities to be carried out in order for the research to address the research topic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6C1793-DB41-4367-B3F4-D8CCCF6554AF}"/>
              </a:ext>
            </a:extLst>
          </p:cNvPr>
          <p:cNvSpPr txBox="1"/>
          <p:nvPr/>
        </p:nvSpPr>
        <p:spPr>
          <a:xfrm>
            <a:off x="457199" y="4026574"/>
            <a:ext cx="982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They map out the research scope and trim down the  boundaries of the study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B6FAF-44A4-45EA-8953-E394F73420BC}"/>
              </a:ext>
            </a:extLst>
          </p:cNvPr>
          <p:cNvSpPr txBox="1"/>
          <p:nvPr/>
        </p:nvSpPr>
        <p:spPr>
          <a:xfrm>
            <a:off x="457199" y="2286595"/>
            <a:ext cx="111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They should be the research topic broken down into smaller parts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96C61-432B-4EF3-BB1A-8285253C5D8D}"/>
              </a:ext>
            </a:extLst>
          </p:cNvPr>
          <p:cNvSpPr txBox="1"/>
          <p:nvPr/>
        </p:nvSpPr>
        <p:spPr>
          <a:xfrm>
            <a:off x="457199" y="3096220"/>
            <a:ext cx="111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They should be related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646331"/>
          </a:xfrm>
          <a:solidFill>
            <a:srgbClr val="002060"/>
          </a:solidFill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Objectives/Specific</a:t>
            </a:r>
            <a:endParaRPr lang="en-GB" sz="40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8EBE3-E9CA-4868-A07F-74650AB56ECF}"/>
              </a:ext>
            </a:extLst>
          </p:cNvPr>
          <p:cNvSpPr txBox="1"/>
          <p:nvPr/>
        </p:nvSpPr>
        <p:spPr>
          <a:xfrm>
            <a:off x="304799" y="1229320"/>
            <a:ext cx="1117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AIM: To investigate factors determining prosecutorial decisions in domestic violence cases in Zambia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6C1793-DB41-4367-B3F4-D8CCCF6554AF}"/>
              </a:ext>
            </a:extLst>
          </p:cNvPr>
          <p:cNvSpPr txBox="1"/>
          <p:nvPr/>
        </p:nvSpPr>
        <p:spPr>
          <a:xfrm>
            <a:off x="552451" y="4991100"/>
            <a:ext cx="9877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400" b="1" dirty="0">
              <a:latin typeface="Century Gothic" panose="020B0502020202020204" pitchFamily="34" charset="0"/>
            </a:endParaRPr>
          </a:p>
          <a:p>
            <a:endParaRPr lang="en-AU" sz="2400" b="1" dirty="0">
              <a:latin typeface="Century Gothic" panose="020B0502020202020204" pitchFamily="34" charset="0"/>
            </a:endParaRPr>
          </a:p>
          <a:p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B6FAF-44A4-45EA-8953-E394F73420BC}"/>
              </a:ext>
            </a:extLst>
          </p:cNvPr>
          <p:cNvSpPr txBox="1"/>
          <p:nvPr/>
        </p:nvSpPr>
        <p:spPr>
          <a:xfrm>
            <a:off x="457199" y="2286595"/>
            <a:ext cx="111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OBJECTIVES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96C61-432B-4EF3-BB1A-8285253C5D8D}"/>
              </a:ext>
            </a:extLst>
          </p:cNvPr>
          <p:cNvSpPr txBox="1"/>
          <p:nvPr/>
        </p:nvSpPr>
        <p:spPr>
          <a:xfrm>
            <a:off x="438148" y="2886491"/>
            <a:ext cx="11172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To identify the types of victims and perpetrators associated with positive prosecutorial decisions </a:t>
            </a:r>
          </a:p>
          <a:p>
            <a:r>
              <a:rPr lang="en-AU" sz="2400" b="1" dirty="0">
                <a:latin typeface="Century Gothic" panose="020B0502020202020204" pitchFamily="34" charset="0"/>
              </a:rPr>
              <a:t>To understand the role gender plays in prosecutorial decision-making processes</a:t>
            </a:r>
          </a:p>
          <a:p>
            <a:r>
              <a:rPr lang="en-AU" sz="2400" b="1" dirty="0">
                <a:latin typeface="Century Gothic" panose="020B0502020202020204" pitchFamily="34" charset="0"/>
              </a:rPr>
              <a:t>To explain the reasons prosecutors give for prosecutorial decisions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42900"/>
            <a:ext cx="11720745" cy="646331"/>
          </a:xfrm>
          <a:solidFill>
            <a:srgbClr val="002060"/>
          </a:solidFill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Research questions</a:t>
            </a:r>
            <a:endParaRPr lang="en-GB" sz="40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8EBE3-E9CA-4868-A07F-74650AB56ECF}"/>
              </a:ext>
            </a:extLst>
          </p:cNvPr>
          <p:cNvSpPr txBox="1"/>
          <p:nvPr/>
        </p:nvSpPr>
        <p:spPr>
          <a:xfrm>
            <a:off x="304799" y="1229320"/>
            <a:ext cx="1117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Objectives in question form.  What questions do you ask to address specific objectives?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6C1793-DB41-4367-B3F4-D8CCCF6554AF}"/>
              </a:ext>
            </a:extLst>
          </p:cNvPr>
          <p:cNvSpPr txBox="1"/>
          <p:nvPr/>
        </p:nvSpPr>
        <p:spPr>
          <a:xfrm>
            <a:off x="552451" y="4991100"/>
            <a:ext cx="9877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400" b="1" dirty="0">
              <a:latin typeface="Century Gothic" panose="020B0502020202020204" pitchFamily="34" charset="0"/>
            </a:endParaRPr>
          </a:p>
          <a:p>
            <a:endParaRPr lang="en-AU" sz="2400" b="1" dirty="0">
              <a:latin typeface="Century Gothic" panose="020B0502020202020204" pitchFamily="34" charset="0"/>
            </a:endParaRPr>
          </a:p>
          <a:p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B6FAF-44A4-45EA-8953-E394F73420BC}"/>
              </a:ext>
            </a:extLst>
          </p:cNvPr>
          <p:cNvSpPr txBox="1"/>
          <p:nvPr/>
        </p:nvSpPr>
        <p:spPr>
          <a:xfrm>
            <a:off x="457199" y="2286595"/>
            <a:ext cx="111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QUESTIONS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96C61-432B-4EF3-BB1A-8285253C5D8D}"/>
              </a:ext>
            </a:extLst>
          </p:cNvPr>
          <p:cNvSpPr txBox="1"/>
          <p:nvPr/>
        </p:nvSpPr>
        <p:spPr>
          <a:xfrm>
            <a:off x="438148" y="2886491"/>
            <a:ext cx="11172825" cy="223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What types of victims and perpetrators associated with positive prosecutorial decisions? 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What role does gender play in prosecutorial decision-making?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What reasons do prosecutors give for prosecutorial decisions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0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DBB8B3-D8E4-47B8-99F4-85784E7A26EF}"/>
              </a:ext>
            </a:extLst>
          </p:cNvPr>
          <p:cNvSpPr/>
          <p:nvPr/>
        </p:nvSpPr>
        <p:spPr>
          <a:xfrm>
            <a:off x="5990897" y="0"/>
            <a:ext cx="620110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40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The Outline</a:t>
            </a:r>
          </a:p>
          <a:p>
            <a:endParaRPr lang="en-AU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AU" sz="32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Introduction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AU" sz="32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Title of research/question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AU" sz="32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Motivation (Background)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AU" sz="32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Statement of the problem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AU" sz="32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Research </a:t>
            </a:r>
            <a:r>
              <a:rPr lang="en-AU" sz="3200" dirty="0" err="1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objectivess</a:t>
            </a:r>
            <a:endParaRPr lang="en-AU" sz="32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Research questions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Study significance 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The literature review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Research methodology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24372-7032-415D-817C-29BABD0AD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1BBE0-198C-4AE3-90A4-8552EC59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543877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74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42900"/>
            <a:ext cx="11720745" cy="646331"/>
          </a:xfrm>
          <a:solidFill>
            <a:srgbClr val="002060"/>
          </a:solidFill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Rationale/Justification/Significance</a:t>
            </a:r>
            <a:endParaRPr lang="en-GB" sz="40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8EBE3-E9CA-4868-A07F-74650AB56ECF}"/>
              </a:ext>
            </a:extLst>
          </p:cNvPr>
          <p:cNvSpPr txBox="1"/>
          <p:nvPr/>
        </p:nvSpPr>
        <p:spPr>
          <a:xfrm>
            <a:off x="304799" y="1229320"/>
            <a:ext cx="111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Statement of the contribution of the study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6C1793-DB41-4367-B3F4-D8CCCF6554AF}"/>
              </a:ext>
            </a:extLst>
          </p:cNvPr>
          <p:cNvSpPr txBox="1"/>
          <p:nvPr/>
        </p:nvSpPr>
        <p:spPr>
          <a:xfrm>
            <a:off x="552451" y="4991100"/>
            <a:ext cx="9877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400" b="1" dirty="0">
              <a:latin typeface="Century Gothic" panose="020B0502020202020204" pitchFamily="34" charset="0"/>
            </a:endParaRPr>
          </a:p>
          <a:p>
            <a:endParaRPr lang="en-AU" sz="2400" b="1" dirty="0">
              <a:latin typeface="Century Gothic" panose="020B0502020202020204" pitchFamily="34" charset="0"/>
            </a:endParaRPr>
          </a:p>
          <a:p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B6FAF-44A4-45EA-8953-E394F73420BC}"/>
              </a:ext>
            </a:extLst>
          </p:cNvPr>
          <p:cNvSpPr txBox="1"/>
          <p:nvPr/>
        </p:nvSpPr>
        <p:spPr>
          <a:xfrm>
            <a:off x="457199" y="2286595"/>
            <a:ext cx="111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THINGS TO CONSIDER: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96C61-432B-4EF3-BB1A-8285253C5D8D}"/>
              </a:ext>
            </a:extLst>
          </p:cNvPr>
          <p:cNvSpPr txBox="1"/>
          <p:nvPr/>
        </p:nvSpPr>
        <p:spPr>
          <a:xfrm>
            <a:off x="438148" y="2886491"/>
            <a:ext cx="11172825" cy="223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Value, innovation and beneficiaries 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Methodology, theory, policy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Why should this study be undertaken. Could we lose something if it does not?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42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42900"/>
            <a:ext cx="11720745" cy="646331"/>
          </a:xfrm>
          <a:solidFill>
            <a:srgbClr val="002060"/>
          </a:solidFill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Rationale/Justification/Significance</a:t>
            </a:r>
            <a:endParaRPr lang="en-GB" sz="40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8EBE3-E9CA-4868-A07F-74650AB56ECF}"/>
              </a:ext>
            </a:extLst>
          </p:cNvPr>
          <p:cNvSpPr txBox="1"/>
          <p:nvPr/>
        </p:nvSpPr>
        <p:spPr>
          <a:xfrm>
            <a:off x="304799" y="1229320"/>
            <a:ext cx="111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Statement of the contribution of the study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6C1793-DB41-4367-B3F4-D8CCCF6554AF}"/>
              </a:ext>
            </a:extLst>
          </p:cNvPr>
          <p:cNvSpPr txBox="1"/>
          <p:nvPr/>
        </p:nvSpPr>
        <p:spPr>
          <a:xfrm>
            <a:off x="552451" y="4991100"/>
            <a:ext cx="9877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400" b="1" dirty="0">
              <a:latin typeface="Century Gothic" panose="020B0502020202020204" pitchFamily="34" charset="0"/>
            </a:endParaRPr>
          </a:p>
          <a:p>
            <a:endParaRPr lang="en-AU" sz="2400" b="1" dirty="0">
              <a:latin typeface="Century Gothic" panose="020B0502020202020204" pitchFamily="34" charset="0"/>
            </a:endParaRPr>
          </a:p>
          <a:p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B6FAF-44A4-45EA-8953-E394F73420BC}"/>
              </a:ext>
            </a:extLst>
          </p:cNvPr>
          <p:cNvSpPr txBox="1"/>
          <p:nvPr/>
        </p:nvSpPr>
        <p:spPr>
          <a:xfrm>
            <a:off x="457199" y="2286595"/>
            <a:ext cx="111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THINGS TO CONSIDER: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96C61-432B-4EF3-BB1A-8285253C5D8D}"/>
              </a:ext>
            </a:extLst>
          </p:cNvPr>
          <p:cNvSpPr txBox="1"/>
          <p:nvPr/>
        </p:nvSpPr>
        <p:spPr>
          <a:xfrm>
            <a:off x="438148" y="2886491"/>
            <a:ext cx="11172825" cy="279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Value, innovation and beneficiaries 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Methodology, theory, policy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Why should this study be undertaken. Could we lose something if it does not?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Century Gothic" panose="020B0502020202020204" pitchFamily="34" charset="0"/>
              </a:rPr>
              <a:t>Use may, might, could and NOT will, must, should….</a:t>
            </a:r>
            <a:endParaRPr lang="en-GB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71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840230"/>
          </a:xfrm>
          <a:solidFill>
            <a:srgbClr val="002060"/>
          </a:solidFill>
        </p:spPr>
        <p:txBody>
          <a:bodyPr/>
          <a:lstStyle/>
          <a:p>
            <a:r>
              <a:rPr lang="en-AU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Chapter Two - Literature</a:t>
            </a:r>
            <a:endParaRPr lang="en-GB" sz="5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495300" y="1209675"/>
            <a:ext cx="1134427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Why review the literature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609600" y="1680835"/>
            <a:ext cx="10658475" cy="5923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Standing on the shoulders of giants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Goes to the edge of current body of knowledge and identifies the gab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Contextualises previous studies in the field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Explores theories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Helps identify methods and data sources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Hypotheses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2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840230"/>
          </a:xfrm>
          <a:solidFill>
            <a:srgbClr val="002060"/>
          </a:solidFill>
        </p:spPr>
        <p:txBody>
          <a:bodyPr/>
          <a:lstStyle/>
          <a:p>
            <a:r>
              <a:rPr lang="en-AU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NOTE</a:t>
            </a:r>
            <a:endParaRPr lang="en-GB" sz="5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609600" y="1680835"/>
            <a:ext cx="10658475" cy="518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Literature review is not for dumping all the previous studies one by one. It’s a narrative and stylish.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Should be engaged with critically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3200" dirty="0">
                <a:solidFill>
                  <a:srgbClr val="FF000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Copy others before you!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Literature review should not be forgotten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3200" dirty="0">
              <a:solidFill>
                <a:prstClr val="black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7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840230"/>
          </a:xfrm>
          <a:solidFill>
            <a:srgbClr val="002060"/>
          </a:solidFill>
        </p:spPr>
        <p:txBody>
          <a:bodyPr/>
          <a:lstStyle/>
          <a:p>
            <a:r>
              <a:rPr lang="en-AU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Chapter One – Research methodology</a:t>
            </a:r>
            <a:endParaRPr lang="en-GB" sz="5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257176" y="1209675"/>
            <a:ext cx="115824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The Research Paradigm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609600" y="1680835"/>
            <a:ext cx="10658475" cy="518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aradigms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 are “made up of the general theoretical assumptions and laws, and techniques for their application that the members of a particular scientific community adopt” Chambers, 1982</a:t>
            </a: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A paradigm is thus a comprehensive belief system, world view, or framework that guides research and practice in a field.</a:t>
            </a: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840230"/>
          </a:xfrm>
          <a:solidFill>
            <a:srgbClr val="002060"/>
          </a:solidFill>
        </p:spPr>
        <p:txBody>
          <a:bodyPr/>
          <a:lstStyle/>
          <a:p>
            <a:r>
              <a:rPr lang="en-AU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Paradigms</a:t>
            </a:r>
            <a:endParaRPr lang="en-GB" sz="5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257176" y="1209675"/>
            <a:ext cx="115824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Paradigm: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609600" y="1680835"/>
            <a:ext cx="10658475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It describes a ’perspective, thinking or school of thought, or a set of shared beliefs, that informs the meanings or interpretations of research data (</a:t>
            </a:r>
            <a:r>
              <a:rPr lang="en-US" sz="3200" dirty="0" err="1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Kivunja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and </a:t>
            </a:r>
            <a:r>
              <a:rPr lang="en-US" sz="3200" dirty="0" err="1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Kuyini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2017: 26).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457200" marR="0" lvl="0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A paradigm is composed of four elements, namely ontology, epistemology, methodology and axiology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0D083-BC7C-4BA7-A525-E7AB8B1D50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772" y="215101"/>
            <a:ext cx="10198545" cy="840230"/>
          </a:xfrm>
        </p:spPr>
        <p:txBody>
          <a:bodyPr/>
          <a:lstStyle/>
          <a:p>
            <a:pPr algn="l"/>
            <a:r>
              <a:rPr lang="en-AU" sz="5400" b="1" spc="-15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The philosophy of social science</a:t>
            </a:r>
            <a:endParaRPr lang="en-GB" sz="5400" b="1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FEC23-BA16-4442-AA0E-E65199031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52AE8D3-FCD3-4507-9C65-84B3B43DF0FD}"/>
              </a:ext>
            </a:extLst>
          </p:cNvPr>
          <p:cNvSpPr txBox="1">
            <a:spLocks/>
          </p:cNvSpPr>
          <p:nvPr/>
        </p:nvSpPr>
        <p:spPr>
          <a:xfrm>
            <a:off x="219076" y="1638300"/>
            <a:ext cx="10603622" cy="106680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800" dirty="0">
                <a:solidFill>
                  <a:sysClr val="window" lastClr="FFFFFF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Ontology is the study of the nature of reality or being. It examines the researcher’s underlying belief system regarding the nature of social phenomena they are investigating.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Posterama" panose="020B0502040204020203" pitchFamily="34" charset="0"/>
              <a:ea typeface="+mn-ea"/>
              <a:cs typeface="Posterama" panose="020B0502040204020203" pitchFamily="34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30F8D3B-D39F-4E3C-B0B4-EB7FB1717EE0}"/>
              </a:ext>
            </a:extLst>
          </p:cNvPr>
          <p:cNvSpPr txBox="1">
            <a:spLocks/>
          </p:cNvSpPr>
          <p:nvPr/>
        </p:nvSpPr>
        <p:spPr>
          <a:xfrm>
            <a:off x="245022" y="3090363"/>
            <a:ext cx="10568151" cy="81587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3600" dirty="0">
                <a:solidFill>
                  <a:prstClr val="white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Epistemology is concerned with the bases of human knowledge: its nature, form and how it can be acquired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" panose="020B0502040204020203" pitchFamily="34" charset="0"/>
              <a:ea typeface="+mn-ea"/>
              <a:cs typeface="Posterama" panose="020B0502040204020203" pitchFamily="34" charset="0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F3C2354-6ACE-4F26-9172-9F1D92870DFA}"/>
              </a:ext>
            </a:extLst>
          </p:cNvPr>
          <p:cNvSpPr txBox="1">
            <a:spLocks/>
          </p:cNvSpPr>
          <p:nvPr/>
        </p:nvSpPr>
        <p:spPr>
          <a:xfrm>
            <a:off x="254547" y="4039892"/>
            <a:ext cx="10568151" cy="10668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solidFill>
                  <a:srgbClr val="FFFF00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Methodology, is basically the strategy or plan of action which lies behind the choice and use of particular methods chosen for the study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EDA62D8-6B50-4CBC-902B-EA5D2024ACC9}"/>
              </a:ext>
            </a:extLst>
          </p:cNvPr>
          <p:cNvSpPr txBox="1">
            <a:spLocks/>
          </p:cNvSpPr>
          <p:nvPr/>
        </p:nvSpPr>
        <p:spPr>
          <a:xfrm>
            <a:off x="286405" y="5621683"/>
            <a:ext cx="10536293" cy="106680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3600" dirty="0">
                <a:solidFill>
                  <a:srgbClr val="FFFF00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Axiology is concerned with the role of values and morals in social sciences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" panose="020B0502040204020203" pitchFamily="34" charset="0"/>
              <a:ea typeface="+mn-ea"/>
              <a:cs typeface="Posterama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2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 uiExpand="1" build="p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840230"/>
          </a:xfrm>
          <a:solidFill>
            <a:srgbClr val="002060"/>
          </a:solidFill>
        </p:spPr>
        <p:txBody>
          <a:bodyPr/>
          <a:lstStyle/>
          <a:p>
            <a:r>
              <a:rPr lang="en-AU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Paradigms</a:t>
            </a:r>
            <a:endParaRPr lang="en-GB" sz="5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257176" y="1666875"/>
            <a:ext cx="115824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Paradigms: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600075" y="2509510"/>
            <a:ext cx="10658475" cy="469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There are many paradigms but generally accepted include: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Positivism</a:t>
            </a:r>
          </a:p>
          <a:p>
            <a:pPr marL="1828800" lvl="3" indent="-457200"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Interpretivism</a:t>
            </a:r>
          </a:p>
          <a:p>
            <a:pPr marL="1828800" lvl="3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Critical realism </a:t>
            </a:r>
          </a:p>
          <a:p>
            <a:pPr lvl="1"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lvl="1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Need to state your paradigm as the first thing in the methodology chapter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291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840230"/>
          </a:xfrm>
          <a:solidFill>
            <a:srgbClr val="002060"/>
          </a:solidFill>
        </p:spPr>
        <p:txBody>
          <a:bodyPr/>
          <a:lstStyle/>
          <a:p>
            <a:r>
              <a:rPr lang="en-AU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Positivism</a:t>
            </a:r>
            <a:endParaRPr lang="en-GB" sz="5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257176" y="1181100"/>
            <a:ext cx="11582400" cy="138499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Positivism</a:t>
            </a:r>
            <a:r>
              <a:rPr 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 defines a worldview to research, which is grounded in what is known in research methods as the scientific method of investigation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600075" y="2828750"/>
            <a:ext cx="10658475" cy="518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Uses the realist ontology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Reality is single and it exists out there and s driven by immutable natural laws and mechanisms.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Objective epistemology. 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uman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 understanding is gained through the application scientific and empirical investigations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Quantitative methodology. Uses deductive approaches and seeks to test hypothesis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lvl="1"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052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840230"/>
          </a:xfrm>
          <a:solidFill>
            <a:srgbClr val="002060"/>
          </a:solidFill>
        </p:spPr>
        <p:txBody>
          <a:bodyPr/>
          <a:lstStyle/>
          <a:p>
            <a:r>
              <a:rPr lang="en-AU" sz="5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Axiology</a:t>
            </a:r>
            <a:endParaRPr lang="en-GB" sz="5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257176" y="1181100"/>
            <a:ext cx="11582400" cy="9541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AU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Values should be kept at bay in the analysis of social phenomena studied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333374" y="2675021"/>
            <a:ext cx="11858626" cy="272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Framework within w</a:t>
            </a:r>
            <a:r>
              <a:rPr lang="en-US" sz="3200" dirty="0" err="1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hich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a research exercise is undertaken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Experimental, quasi-experimental an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 non-experimental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Non-experimental include: 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historical, descriptive, document analysis, case study, ethnography, action research etc.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8E4AA-8552-4EDE-A8A7-E829BBC82739}"/>
              </a:ext>
            </a:extLst>
          </p:cNvPr>
          <p:cNvSpPr txBox="1"/>
          <p:nvPr/>
        </p:nvSpPr>
        <p:spPr>
          <a:xfrm>
            <a:off x="276226" y="2219325"/>
            <a:ext cx="115824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AU" sz="2800" b="1" noProof="0" dirty="0">
                <a:solidFill>
                  <a:prstClr val="white"/>
                </a:solidFill>
                <a:latin typeface="Century Gothic" panose="020B0502020202020204" pitchFamily="34" charset="0"/>
              </a:rPr>
              <a:t>Research Design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7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0D083-BC7C-4BA7-A525-E7AB8B1D50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772" y="215101"/>
            <a:ext cx="10536292" cy="1588127"/>
          </a:xfrm>
        </p:spPr>
        <p:txBody>
          <a:bodyPr/>
          <a:lstStyle/>
          <a:p>
            <a:pPr algn="l"/>
            <a:r>
              <a:rPr lang="en-AU" sz="5400" b="1" spc="-15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The researcher’s role and reflexivity</a:t>
            </a:r>
            <a:endParaRPr lang="en-GB" sz="5400" b="1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FEC23-BA16-4442-AA0E-E65199031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52AE8D3-FCD3-4507-9C65-84B3B43DF0FD}"/>
              </a:ext>
            </a:extLst>
          </p:cNvPr>
          <p:cNvSpPr txBox="1">
            <a:spLocks/>
          </p:cNvSpPr>
          <p:nvPr/>
        </p:nvSpPr>
        <p:spPr>
          <a:xfrm>
            <a:off x="219076" y="1638300"/>
            <a:ext cx="10603622" cy="106680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GB" sz="3600" noProof="0" dirty="0">
                <a:solidFill>
                  <a:sysClr val="window" lastClr="FFFFFF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The researcher is part of research tools: the inquirer is involved intensively with participants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Posterama" panose="020B0502040204020203" pitchFamily="34" charset="0"/>
              <a:ea typeface="+mn-ea"/>
              <a:cs typeface="Posterama" panose="020B0502040204020203" pitchFamily="34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30F8D3B-D39F-4E3C-B0B4-EB7FB1717EE0}"/>
              </a:ext>
            </a:extLst>
          </p:cNvPr>
          <p:cNvSpPr txBox="1">
            <a:spLocks/>
          </p:cNvSpPr>
          <p:nvPr/>
        </p:nvSpPr>
        <p:spPr>
          <a:xfrm>
            <a:off x="245022" y="3090363"/>
            <a:ext cx="10568151" cy="81587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GB" sz="3600" dirty="0">
                <a:solidFill>
                  <a:prstClr val="white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The researcher needs to identify reflexively any biases they could introduce: gender, history, culture, SES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F3C2354-6ACE-4F26-9172-9F1D92870DFA}"/>
              </a:ext>
            </a:extLst>
          </p:cNvPr>
          <p:cNvSpPr txBox="1">
            <a:spLocks/>
          </p:cNvSpPr>
          <p:nvPr/>
        </p:nvSpPr>
        <p:spPr>
          <a:xfrm>
            <a:off x="254547" y="4039892"/>
            <a:ext cx="10568151" cy="10668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AU" sz="3600" dirty="0">
                <a:solidFill>
                  <a:srgbClr val="FFFF00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Reflexivity requires commenting on past experiences and how past experiences shape interpretations</a:t>
            </a:r>
            <a:endParaRPr lang="en-GB" sz="3600" dirty="0">
              <a:solidFill>
                <a:prstClr val="white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EDA62D8-6B50-4CBC-902B-EA5D2024ACC9}"/>
              </a:ext>
            </a:extLst>
          </p:cNvPr>
          <p:cNvSpPr txBox="1">
            <a:spLocks/>
          </p:cNvSpPr>
          <p:nvPr/>
        </p:nvSpPr>
        <p:spPr>
          <a:xfrm>
            <a:off x="286405" y="5269258"/>
            <a:ext cx="10536293" cy="106680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AU" sz="3600" dirty="0">
                <a:solidFill>
                  <a:schemeClr val="bg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Reflexive thinking is incorporated by noting personal experiences during the research process</a:t>
            </a:r>
            <a:endParaRPr lang="en-GB" sz="3600" dirty="0">
              <a:solidFill>
                <a:schemeClr val="bg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96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 build="p" animBg="1"/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701731"/>
          </a:xfrm>
          <a:solidFill>
            <a:srgbClr val="002060"/>
          </a:solidFill>
        </p:spPr>
        <p:txBody>
          <a:bodyPr/>
          <a:lstStyle/>
          <a:p>
            <a:r>
              <a:rPr lang="en-AU" sz="4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Research design</a:t>
            </a:r>
            <a:endParaRPr lang="en-GB" sz="4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257176" y="1181100"/>
            <a:ext cx="11582400" cy="9541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AU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Values should be kept at bay in the analysis of social phenomena studied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333374" y="2675021"/>
            <a:ext cx="11858626" cy="272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Framework within w</a:t>
            </a:r>
            <a:r>
              <a:rPr lang="en-US" sz="3200" dirty="0" err="1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hich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a research exercise is undertaken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Experimental, quasi-experimental an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 non-experimental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Non-experimental include: 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historical, descriptive, document analysis, case study, ethnography, action research etc.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8E4AA-8552-4EDE-A8A7-E829BBC82739}"/>
              </a:ext>
            </a:extLst>
          </p:cNvPr>
          <p:cNvSpPr txBox="1"/>
          <p:nvPr/>
        </p:nvSpPr>
        <p:spPr>
          <a:xfrm>
            <a:off x="276226" y="2219325"/>
            <a:ext cx="115824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AU" sz="2800" b="1" noProof="0" dirty="0">
                <a:solidFill>
                  <a:prstClr val="white"/>
                </a:solidFill>
                <a:latin typeface="Century Gothic" panose="020B0502020202020204" pitchFamily="34" charset="0"/>
              </a:rPr>
              <a:t>Research Design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28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701731"/>
          </a:xfrm>
          <a:solidFill>
            <a:srgbClr val="002060"/>
          </a:solidFill>
        </p:spPr>
        <p:txBody>
          <a:bodyPr/>
          <a:lstStyle/>
          <a:p>
            <a:r>
              <a:rPr lang="en-AU" sz="4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Methods of data collection</a:t>
            </a:r>
            <a:endParaRPr lang="en-GB" sz="4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60C95-0177-4D56-A9F0-9FE4352F1725}"/>
              </a:ext>
            </a:extLst>
          </p:cNvPr>
          <p:cNvSpPr txBox="1"/>
          <p:nvPr/>
        </p:nvSpPr>
        <p:spPr>
          <a:xfrm>
            <a:off x="257176" y="1181100"/>
            <a:ext cx="11582400" cy="9541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AU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Values should be kept at bay in the analysis of social phenomena studied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333374" y="2675021"/>
            <a:ext cx="11858626" cy="272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Framework within w</a:t>
            </a:r>
            <a:r>
              <a:rPr lang="en-US" sz="3200" dirty="0" err="1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hich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a research exercise is undertaken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Experimental, quasi-experimental an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 non-experimental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Non-experimental include: </a:t>
            </a: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historical, descriptive, document analysis, case study, ethnography, action research etc.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8E4AA-8552-4EDE-A8A7-E829BBC82739}"/>
              </a:ext>
            </a:extLst>
          </p:cNvPr>
          <p:cNvSpPr txBox="1"/>
          <p:nvPr/>
        </p:nvSpPr>
        <p:spPr>
          <a:xfrm>
            <a:off x="276226" y="2219325"/>
            <a:ext cx="115824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AU" sz="2800" b="1" noProof="0" dirty="0">
                <a:solidFill>
                  <a:prstClr val="white"/>
                </a:solidFill>
                <a:latin typeface="Century Gothic" panose="020B0502020202020204" pitchFamily="34" charset="0"/>
              </a:rPr>
              <a:t>Research Design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568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701731"/>
          </a:xfrm>
          <a:solidFill>
            <a:srgbClr val="002060"/>
          </a:solidFill>
        </p:spPr>
        <p:txBody>
          <a:bodyPr/>
          <a:lstStyle/>
          <a:p>
            <a:r>
              <a:rPr lang="en-AU" sz="4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Population and sample</a:t>
            </a:r>
            <a:endParaRPr lang="en-GB" sz="4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209550" y="1257300"/>
            <a:ext cx="11858626" cy="567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Population, all possible elements of interest.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Sample is a subset of the population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Research studies need to specify both the population and sample including sample size and sampling frame.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Probability vs. non-probability sample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Simple random sample and purposive sampling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82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701731"/>
          </a:xfrm>
          <a:solidFill>
            <a:srgbClr val="002060"/>
          </a:solidFill>
        </p:spPr>
        <p:txBody>
          <a:bodyPr/>
          <a:lstStyle/>
          <a:p>
            <a:r>
              <a:rPr lang="en-AU" sz="4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Methods of data collection</a:t>
            </a:r>
            <a:endParaRPr lang="en-GB" sz="4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209550" y="1257300"/>
            <a:ext cx="11858626" cy="518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Depends on the nature of research conducted: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Interviews: Structured or in-depth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Document analysis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Social media research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Questionnaires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Focus group discussions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500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6CC4-940C-4EF8-ADF4-6F818E00B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9550" y="361950"/>
            <a:ext cx="11720745" cy="701731"/>
          </a:xfrm>
          <a:solidFill>
            <a:srgbClr val="002060"/>
          </a:solidFill>
        </p:spPr>
        <p:txBody>
          <a:bodyPr/>
          <a:lstStyle/>
          <a:p>
            <a:r>
              <a:rPr lang="en-AU" sz="4400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Data analysis</a:t>
            </a:r>
            <a:endParaRPr lang="en-GB" sz="4400" dirty="0">
              <a:solidFill>
                <a:schemeClr val="bg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831-81A1-44A7-9817-C87B95648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ACA1-9D83-4858-B07C-C3233D77AE3B}"/>
              </a:ext>
            </a:extLst>
          </p:cNvPr>
          <p:cNvSpPr txBox="1"/>
          <p:nvPr/>
        </p:nvSpPr>
        <p:spPr>
          <a:xfrm>
            <a:off x="209550" y="1257300"/>
            <a:ext cx="11858626" cy="518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How is your collected data going to be analyzed?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Depends on the nature of research: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Quantitative: Univariate, bivariate and multiple regression. Using IBM SPSS, Stata or 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Qualitative: coding process, THEMATIC analysis, template analysis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71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7DA1-FB47-4AA3-92EE-E25F72DB6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831" y="970635"/>
            <a:ext cx="5208335" cy="4916731"/>
          </a:xfrm>
        </p:spPr>
        <p:txBody>
          <a:bodyPr/>
          <a:lstStyle/>
          <a:p>
            <a:br>
              <a:rPr lang="en-GB" sz="6600" spc="-150" dirty="0">
                <a:latin typeface="Oswald" panose="020B0604020202020204" charset="0"/>
              </a:rPr>
            </a:br>
            <a:r>
              <a:rPr lang="en-GB" sz="6600" spc="-150" dirty="0">
                <a:latin typeface="Oswald" panose="020B0604020202020204" charset="0"/>
              </a:rPr>
              <a:t>The end: Thank you.</a:t>
            </a:r>
            <a:br>
              <a:rPr lang="en-GB" sz="6600" spc="-150" dirty="0">
                <a:latin typeface="Oswald" panose="020B0604020202020204" charset="0"/>
              </a:rPr>
            </a:br>
            <a:r>
              <a:rPr lang="en-GB" sz="6600" spc="-150" dirty="0">
                <a:latin typeface="Oswald" panose="020B0604020202020204" charset="0"/>
              </a:rPr>
              <a:t>Questions?</a:t>
            </a:r>
            <a:br>
              <a:rPr lang="en-GB" sz="6600" spc="-150" dirty="0">
                <a:solidFill>
                  <a:schemeClr val="accent3">
                    <a:lumMod val="75000"/>
                  </a:schemeClr>
                </a:solidFill>
                <a:latin typeface="Oswald" panose="020B0604020202020204" charset="0"/>
              </a:rPr>
            </a:br>
            <a:endParaRPr lang="en-GB" sz="6600" spc="-150" dirty="0">
              <a:solidFill>
                <a:schemeClr val="accent3">
                  <a:lumMod val="75000"/>
                </a:schemeClr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50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	</a:t>
            </a:r>
            <a:r>
              <a:rPr lang="en-GB" sz="54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Reflexivity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60FC8-C293-400E-8CE2-FB119473D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234" y="1057274"/>
            <a:ext cx="11763766" cy="5800725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32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r>
              <a:rPr lang="en-GB" sz="32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Awareness of the relationship between the researcher and participants that may influence interpretations:  </a:t>
            </a:r>
          </a:p>
          <a:p>
            <a:pPr lvl="1"/>
            <a:r>
              <a:rPr lang="en-GB" sz="32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Are you studying your organisation, friends, past work place</a:t>
            </a:r>
          </a:p>
          <a:p>
            <a:r>
              <a:rPr lang="en-GB" sz="32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When you collect data in the “backyard”, like your workplace, the research is much easier to do but it may be inaccurate due to biases that may be introduced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64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	</a:t>
            </a:r>
            <a:r>
              <a:rPr lang="en-GB" sz="48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Data analysis procedure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60FC8-C293-400E-8CE2-FB119473D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234" y="1057274"/>
            <a:ext cx="11763766" cy="5800725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Simultaneous procedure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data analysis proceeds hand in hand with data collection and write-up</a:t>
            </a: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Winnowing the data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The process of focussing on some parts of the data and disregarding other parts of it. This is because the text from qualitative data is usually rich and dense.</a:t>
            </a: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Using qualitative computer software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helps researchers organise, sort and code text data much faster compared to hand coding. Important to note though that qualitative software will not prepare the codes for you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	</a:t>
            </a:r>
            <a:r>
              <a:rPr lang="en-GB" sz="48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Step in qualitative data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60FC8-C293-400E-8CE2-FB119473D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234" y="1057274"/>
            <a:ext cx="11763766" cy="5800725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Organising the data for analysis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typing field notes, transcribing data, sorting and arranging data in different types depending on the sources</a:t>
            </a: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Read or look at all the data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This step provides a general sense of the information and an opportunity to reflect on it’s overall meaning. What are the general ideas? What is the impression of the overall depth</a:t>
            </a: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Start the coding process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the process of organising data by bracketing chanks and assigning a term or two representing a category of the data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2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	</a:t>
            </a:r>
            <a:r>
              <a:rPr lang="en-GB" sz="48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Step in qualitative data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60FC8-C293-400E-8CE2-FB119473D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234" y="1057274"/>
            <a:ext cx="11763766" cy="5800725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Generate a description or themes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Use a coding process to generate a description of the setting or people as well as categories or themes for analysis. </a:t>
            </a:r>
          </a:p>
          <a:p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Themes must display multiple perspectives from individuals and be supported by diverse quotations and specific evidence.</a:t>
            </a:r>
          </a:p>
          <a:p>
            <a:pPr marL="0" indent="0">
              <a:buNone/>
            </a:pPr>
            <a:endParaRPr lang="en-GB" dirty="0"/>
          </a:p>
          <a:p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	</a:t>
            </a:r>
            <a:r>
              <a:rPr lang="en-GB" sz="48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Categories of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60FC8-C293-400E-8CE2-FB119473D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234" y="1057274"/>
            <a:ext cx="11763766" cy="5800725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Code usually falls in the following categories:</a:t>
            </a: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Expected code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 codes on topics that readers would expect based on the literature and common sense </a:t>
            </a: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Surprising code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codes on topics that are surprising and could not be anticipated before the study. New trends can come up which changes the display of phenomena or just something unexpected</a:t>
            </a:r>
          </a:p>
          <a:p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Pre-determined code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: sometimes as a researcher you might choose to use predetermined code based on the research questions and then fit the data to them. In this case, you might develop a qualitative </a:t>
            </a:r>
            <a:r>
              <a:rPr lang="en-GB" sz="2800" b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codebook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 – a table that contains a list of pre-determined codes</a:t>
            </a:r>
            <a:endParaRPr lang="en-GB" dirty="0"/>
          </a:p>
          <a:p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9762-D6E5-450D-85BB-19C3CA50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34" y="-9526"/>
            <a:ext cx="11763765" cy="1066800"/>
          </a:xfrm>
          <a:solidFill>
            <a:srgbClr val="163788"/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	</a:t>
            </a:r>
            <a:r>
              <a:rPr lang="en-GB" sz="4800" b="1" dirty="0">
                <a:solidFill>
                  <a:schemeClr val="bg1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Interpretation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60FC8-C293-400E-8CE2-FB119473D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234" y="1057274"/>
            <a:ext cx="11763766" cy="5800725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r>
              <a:rPr lang="en-GB" sz="2800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Happens in the discussion section/chapter and involves :</a:t>
            </a:r>
          </a:p>
          <a:p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Summarising</a:t>
            </a:r>
            <a:r>
              <a:rPr lang="en-GB" sz="2800" b="1" i="1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the findings, comparing the findings to the literature, discussing a personal view of the findings and stating limitations and future research</a:t>
            </a:r>
          </a:p>
          <a:p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What lessons have been learnt based on the researcher’s personal interpretation couched in her background, experiences and culture</a:t>
            </a:r>
          </a:p>
          <a:p>
            <a:r>
              <a:rPr lang="en-GB" sz="2800" dirty="0">
                <a:solidFill>
                  <a:schemeClr val="tx1"/>
                </a:solidFill>
                <a:latin typeface="Posterama" panose="020B0502040204020203" pitchFamily="34" charset="0"/>
                <a:cs typeface="Posterama" panose="020B0502040204020203" pitchFamily="34" charset="0"/>
              </a:rPr>
              <a:t>Stating the meanings derived from the findings and the literature and theories</a:t>
            </a:r>
          </a:p>
          <a:p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1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heme/theme1.xml><?xml version="1.0" encoding="utf-8"?>
<a:theme xmlns:a="http://schemas.openxmlformats.org/drawingml/2006/main" name="Storybuilding Neal Creativ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3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  <wetp:taskpane dockstate="right" visibility="0" width="525" row="7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207A461C-359E-41BA-9F99-06B50602525F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AA32F57-FA54-4C49-8DD3-415AE2A1E30F}">
  <we:reference id="wa104381411" version="1.0.0.0" store="en-US" storeType="OMEX"/>
  <we:alternateReferences>
    <we:reference id="WA104381411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80D19CB5BF3A469DD708FFC7108CAE" ma:contentTypeVersion="10" ma:contentTypeDescription="Create a new document." ma:contentTypeScope="" ma:versionID="a8b410e4162878cccfa7e63925bd46bf">
  <xsd:schema xmlns:xsd="http://www.w3.org/2001/XMLSchema" xmlns:xs="http://www.w3.org/2001/XMLSchema" xmlns:p="http://schemas.microsoft.com/office/2006/metadata/properties" xmlns:ns2="585216df-d147-48e2-80cf-f8c913eb87ca" targetNamespace="http://schemas.microsoft.com/office/2006/metadata/properties" ma:root="true" ma:fieldsID="65652c7d659aa7342745d84b38959486" ns2:_="">
    <xsd:import namespace="585216df-d147-48e2-80cf-f8c913eb87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5216df-d147-48e2-80cf-f8c913eb87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D5054F-E035-4EC9-B10E-F200FA160C5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EAEAE94-E049-4C9D-B8CC-A36FDC56F6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FDA521-B621-4C12-B8C3-D9E0675E8A8E}">
  <ds:schemaRefs>
    <ds:schemaRef ds:uri="585216df-d147-48e2-80cf-f8c913eb87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13523</TotalTime>
  <Words>1993</Words>
  <Application>Microsoft Macintosh PowerPoint</Application>
  <PresentationFormat>Widescreen</PresentationFormat>
  <Paragraphs>244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5" baseType="lpstr">
      <vt:lpstr>Calibri</vt:lpstr>
      <vt:lpstr>Wingdings</vt:lpstr>
      <vt:lpstr>Oswald</vt:lpstr>
      <vt:lpstr>Lexend Deca</vt:lpstr>
      <vt:lpstr>Muli</vt:lpstr>
      <vt:lpstr>Sabon Next LT</vt:lpstr>
      <vt:lpstr>Arial</vt:lpstr>
      <vt:lpstr>Roboto Slab</vt:lpstr>
      <vt:lpstr>Century Gothic</vt:lpstr>
      <vt:lpstr>Segoe UI</vt:lpstr>
      <vt:lpstr>Segoe UI Black</vt:lpstr>
      <vt:lpstr>Segoe UI Semibold</vt:lpstr>
      <vt:lpstr>Segoe UI Semilight</vt:lpstr>
      <vt:lpstr>Roboto</vt:lpstr>
      <vt:lpstr>Franklin Gothic Book</vt:lpstr>
      <vt:lpstr>Posterama</vt:lpstr>
      <vt:lpstr>Arial Black</vt:lpstr>
      <vt:lpstr>Storybuilding Neal Creative</vt:lpstr>
      <vt:lpstr>Aliena template</vt:lpstr>
      <vt:lpstr>Crop</vt:lpstr>
      <vt:lpstr> Introduction to Qualitative Data Analysis  </vt:lpstr>
      <vt:lpstr>PowerPoint Presentation</vt:lpstr>
      <vt:lpstr>PowerPoint Presentation</vt:lpstr>
      <vt:lpstr>  Reflexivity</vt:lpstr>
      <vt:lpstr>  Data analysis procedure</vt:lpstr>
      <vt:lpstr>  Step in qualitative data analysis</vt:lpstr>
      <vt:lpstr>  Step in qualitative data analysis</vt:lpstr>
      <vt:lpstr>  Categories of code</vt:lpstr>
      <vt:lpstr>  Interpretation </vt:lpstr>
      <vt:lpstr>  Validity  </vt:lpstr>
      <vt:lpstr>  Validity and Reliability </vt:lpstr>
      <vt:lpstr>  Reliability </vt:lpstr>
      <vt:lpstr>   Data analysis: general points</vt:lpstr>
      <vt:lpstr>PowerPoint Presentation</vt:lpstr>
      <vt:lpstr>The Statement of 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The end: Thank you. Questions? </vt:lpstr>
    </vt:vector>
  </TitlesOfParts>
  <Company>University Of Glasgow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Mark Wong</dc:creator>
  <cp:keywords/>
  <dc:description/>
  <cp:lastModifiedBy>Simona Simona</cp:lastModifiedBy>
  <cp:revision>406</cp:revision>
  <cp:lastPrinted>2018-09-05T15:19:43Z</cp:lastPrinted>
  <dcterms:created xsi:type="dcterms:W3CDTF">2017-11-14T12:22:58Z</dcterms:created>
  <dcterms:modified xsi:type="dcterms:W3CDTF">2021-08-29T13:25:54Z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0x010100C880D19CB5BF3A469DD708FFC7108CAE</vt:lpwstr>
  </property>
</Properties>
</file>